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6" r:id="rId3"/>
    <p:sldId id="277" r:id="rId4"/>
    <p:sldId id="272" r:id="rId5"/>
    <p:sldId id="274" r:id="rId6"/>
    <p:sldId id="275" r:id="rId7"/>
    <p:sldId id="273" r:id="rId8"/>
  </p:sldIdLst>
  <p:sldSz cx="9144000" cy="6858000" type="screen4x3"/>
  <p:notesSz cx="6858000" cy="9144000"/>
  <p:custDataLst>
    <p:tags r:id="rId10"/>
  </p:custDataLst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kern="1200">
        <a:solidFill>
          <a:schemeClr val="bg1"/>
        </a:solidFill>
        <a:latin typeface="Calibri" pitchFamily="34" charset="0"/>
        <a:ea typeface="+mn-ea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kern="1200">
        <a:solidFill>
          <a:schemeClr val="bg1"/>
        </a:solidFill>
        <a:latin typeface="Calibri" pitchFamily="34" charset="0"/>
        <a:ea typeface="+mn-ea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kern="1200">
        <a:solidFill>
          <a:schemeClr val="bg1"/>
        </a:solidFill>
        <a:latin typeface="Calibri" pitchFamily="34" charset="0"/>
        <a:ea typeface="+mn-ea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kern="1200">
        <a:solidFill>
          <a:schemeClr val="bg1"/>
        </a:solidFill>
        <a:latin typeface="Calibri" pitchFamily="34" charset="0"/>
        <a:ea typeface="+mn-ea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kern="1200">
        <a:solidFill>
          <a:schemeClr val="bg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30039"/>
    <a:srgbClr val="800000"/>
    <a:srgbClr val="408000"/>
    <a:srgbClr val="395E00"/>
    <a:srgbClr val="97988B"/>
    <a:srgbClr val="001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279" autoAdjust="0"/>
    <p:restoredTop sz="82817" autoAdjust="0"/>
  </p:normalViewPr>
  <p:slideViewPr>
    <p:cSldViewPr>
      <p:cViewPr>
        <p:scale>
          <a:sx n="100" d="100"/>
          <a:sy n="100" d="100"/>
        </p:scale>
        <p:origin x="-72" y="6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7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3862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14345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106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235FF8BA-8918-4028-81B3-F9434BF51D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414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60" charset="0"/>
        <a:ea typeface="ＭＳ Ｐゴシック" pitchFamily="70" charset="-128"/>
        <a:cs typeface="ＭＳ Ｐゴシック" pitchFamily="70" charset="-128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60" charset="0"/>
        <a:ea typeface="ＭＳ Ｐゴシック" pitchFamily="70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0" charset="0"/>
      <a:defRPr sz="1200" kern="1200">
        <a:solidFill>
          <a:srgbClr val="000000"/>
        </a:solidFill>
        <a:latin typeface="Times New Roman" pitchFamily="60" charset="0"/>
        <a:ea typeface="ＭＳ Ｐゴシック" pitchFamily="70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0" charset="0"/>
      <a:defRPr sz="1200" kern="1200">
        <a:solidFill>
          <a:srgbClr val="000000"/>
        </a:solidFill>
        <a:latin typeface="Times New Roman" pitchFamily="60" charset="0"/>
        <a:ea typeface="ＭＳ Ｐゴシック" pitchFamily="70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0" charset="0"/>
      <a:defRPr sz="1200" kern="1200">
        <a:solidFill>
          <a:srgbClr val="000000"/>
        </a:solidFill>
        <a:latin typeface="Times New Roman" pitchFamily="60" charset="0"/>
        <a:ea typeface="ＭＳ Ｐゴシック" pitchFamily="7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fld id="{BAEDB786-CFA3-417E-B688-324E42AA8593}" type="slidenum">
              <a:rPr lang="en-GB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/>
              <a:t>1</a:t>
            </a:fld>
            <a:endParaRPr lang="en-GB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6388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08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5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60887" cy="34210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IE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0D1EFA-94F7-4C70-A043-EAD1FCE24990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89489-C3AB-4CC2-BA09-1175087BB0F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8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A370D9-21B5-4775-9E38-E4E7A8715B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71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D4F87-902D-4B60-8DBC-E85DDF5C431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354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843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3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58C1F-E32F-4AF7-8499-A021592AB8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29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1663" cy="1135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3838" cy="2182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600200"/>
            <a:ext cx="4035425" cy="2182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5413"/>
            <a:ext cx="4033838" cy="2182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935413"/>
            <a:ext cx="4035425" cy="2182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8FF5E7-9E0E-4AF7-A269-ECB428B8C2A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97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1079" cy="1135062"/>
          </a:xfrm>
        </p:spPr>
        <p:txBody>
          <a:bodyPr/>
          <a:lstStyle>
            <a:lvl1pPr>
              <a:defRPr>
                <a:solidFill>
                  <a:srgbClr val="63003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22B47-32CC-46D8-88C3-BAF0D9B09A3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93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6C0C71-1387-4F09-AC69-1F4AAB878DF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59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6205439" cy="1135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7E62B1-A4A6-4E54-889D-1A74BDC3B2A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10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5AC5D-3E25-4567-A19F-086342C79C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1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1079" cy="1135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9BC5D-E8B5-41C5-A965-AE76E197D15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41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FB43FD-8FD6-4FF2-9BB1-73F0FA583BB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70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188640"/>
            <a:ext cx="511256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E016E-CA86-453D-A20C-6C85BAD66E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95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332656"/>
            <a:ext cx="6133431" cy="1135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F941305-8FAD-4587-A04F-44450E8860F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68313" y="1557338"/>
            <a:ext cx="82804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506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555776" y="274638"/>
            <a:ext cx="6123087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898989"/>
              </a:buClr>
              <a:defRPr sz="1200">
                <a:solidFill>
                  <a:srgbClr val="898989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087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898989"/>
              </a:buClr>
              <a:defRPr sz="1200">
                <a:solidFill>
                  <a:srgbClr val="898989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2F941305-8FAD-4587-A04F-44450E8860F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5pPr>
      <a:lvl6pPr marL="4572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60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6pPr>
      <a:lvl7pPr marL="9144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60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7pPr>
      <a:lvl8pPr marL="1371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60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8pPr>
      <a:lvl9pPr marL="18288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60" charset="0"/>
        <a:defRPr sz="4400">
          <a:solidFill>
            <a:srgbClr val="000000"/>
          </a:solidFill>
          <a:latin typeface="Calibri" pitchFamily="60" charset="0"/>
          <a:ea typeface="MS Gothic" charset="0"/>
          <a:cs typeface="MS Gothic" charset="0"/>
        </a:defRPr>
      </a:lvl9pPr>
    </p:titleStyle>
    <p:bodyStyle>
      <a:lvl1pPr marL="334963" indent="-334963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5013" indent="-277813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rgbClr val="000000"/>
          </a:solidFill>
          <a:latin typeface="+mn-lt"/>
          <a:ea typeface="ＭＳ Ｐゴシック" pitchFamily="46" charset="-128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rgbClr val="000000"/>
          </a:solidFill>
          <a:latin typeface="+mn-lt"/>
          <a:ea typeface="ＭＳ Ｐゴシック" pitchFamily="46" charset="-128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rgbClr val="000000"/>
          </a:solidFill>
          <a:latin typeface="+mn-lt"/>
          <a:ea typeface="ＭＳ Ｐゴシック" pitchFamily="46" charset="-128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  <a:ea typeface="ＭＳ Ｐゴシック" pitchFamily="46" charset="-128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6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6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6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6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://www.cdi.ul.ie/dm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964023" y="3491211"/>
            <a:ext cx="525047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3200" dirty="0"/>
              <a:t>Course Leader Charles Cannon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720725" y="5846763"/>
            <a:ext cx="65532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MS Gothic" charset="0"/>
                <a:cs typeface="MS Gothic" charset="0"/>
              </a:defRPr>
            </a:lvl9pPr>
          </a:lstStyle>
          <a:p>
            <a:pPr eaLnBrk="1" hangingPunct="1">
              <a:buClr>
                <a:srgbClr val="001B58"/>
              </a:buClr>
            </a:pPr>
            <a:r>
              <a:rPr lang="en-GB" sz="2000" dirty="0" smtClean="0">
                <a:hlinkClick r:id="rId4"/>
              </a:rPr>
              <a:t>www.cdi.ul.ie/dmd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87" y="4077072"/>
            <a:ext cx="1317731" cy="1864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5879068"/>
            <a:ext cx="4032448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IE" dirty="0" smtClean="0"/>
              <a:t>Information Evening: September 7</a:t>
            </a:r>
            <a:r>
              <a:rPr lang="en-IE" baseline="30000" dirty="0" smtClean="0"/>
              <a:t>th</a:t>
            </a:r>
            <a:r>
              <a:rPr lang="en-IE" dirty="0" smtClean="0"/>
              <a:t> 2011</a:t>
            </a:r>
            <a:endParaRPr lang="en-IE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964023" y="2420888"/>
            <a:ext cx="6860908" cy="1135062"/>
          </a:xfrm>
        </p:spPr>
        <p:txBody>
          <a:bodyPr>
            <a:normAutofit/>
          </a:bodyPr>
          <a:lstStyle/>
          <a:p>
            <a:pPr lvl="0" algn="l" fontAlgn="auto">
              <a:spcAft>
                <a:spcPts val="0"/>
              </a:spcAft>
              <a:defRPr/>
            </a:pPr>
            <a:r>
              <a:rPr lang="en-IE" sz="3200" kern="1200" dirty="0">
                <a:solidFill>
                  <a:srgbClr val="FFFFFF"/>
                </a:solidFill>
                <a:latin typeface="Calibri" pitchFamily="34" charset="0"/>
              </a:rPr>
              <a:t>Graduate Diploma in Digital Media Development for Education 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Meeting 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Introduction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/>
              <a:t>Course </a:t>
            </a:r>
            <a:r>
              <a:rPr lang="en-IE" dirty="0" smtClean="0"/>
              <a:t>Structure 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Modules &amp; Credits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Method </a:t>
            </a:r>
            <a:r>
              <a:rPr lang="en-IE" dirty="0"/>
              <a:t>of </a:t>
            </a:r>
            <a:r>
              <a:rPr lang="en-IE" dirty="0" smtClean="0"/>
              <a:t>delivery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Technical Requirements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FAQ’s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Your Questions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9110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Graduate Diploma </a:t>
            </a:r>
            <a:r>
              <a:rPr lang="en-IE" dirty="0" smtClean="0"/>
              <a:t>Programme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5 taught Modules &amp; 3 research modules which make up the main project. 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Taught </a:t>
            </a:r>
            <a:r>
              <a:rPr lang="en-IE" dirty="0"/>
              <a:t>modules  delivered via online (Sept – June).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/>
              <a:t>Main Project commences Dec – August. </a:t>
            </a:r>
          </a:p>
          <a:p>
            <a:pPr fontAlgn="auto">
              <a:spcAft>
                <a:spcPts val="0"/>
              </a:spcAft>
              <a:defRPr/>
            </a:pPr>
            <a:r>
              <a:rPr lang="en-IE" dirty="0"/>
              <a:t>Students will be submitting to the December examination board.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407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Core Modules &amp; Credits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865465"/>
              </p:ext>
            </p:extLst>
          </p:nvPr>
        </p:nvGraphicFramePr>
        <p:xfrm>
          <a:off x="467544" y="1412776"/>
          <a:ext cx="8146801" cy="4734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979"/>
                <a:gridCol w="2457909"/>
                <a:gridCol w="1228041"/>
                <a:gridCol w="1535052"/>
                <a:gridCol w="1315820"/>
              </a:tblGrid>
              <a:tr h="339405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Module No</a:t>
                      </a:r>
                      <a:endParaRPr lang="en-IE" sz="1800" dirty="0"/>
                    </a:p>
                  </a:txBody>
                  <a:tcPr marL="91428" marR="91428" marT="45717" marB="45717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Name</a:t>
                      </a:r>
                      <a:endParaRPr lang="en-IE" sz="1800" dirty="0"/>
                    </a:p>
                  </a:txBody>
                  <a:tcPr marL="91428" marR="91428" marT="45717" marB="45717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Credits</a:t>
                      </a:r>
                      <a:endParaRPr lang="en-IE" sz="1800" dirty="0"/>
                    </a:p>
                  </a:txBody>
                  <a:tcPr marL="91428" marR="91428" marT="45717" marB="45717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Semester</a:t>
                      </a:r>
                      <a:endParaRPr lang="en-IE" sz="1800" dirty="0"/>
                    </a:p>
                  </a:txBody>
                  <a:tcPr marL="91428" marR="91428" marT="45717" marB="45717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Project</a:t>
                      </a:r>
                      <a:r>
                        <a:rPr lang="en-IE" sz="1800" baseline="0" dirty="0" smtClean="0"/>
                        <a:t> %</a:t>
                      </a:r>
                      <a:endParaRPr lang="en-IE" sz="1800" dirty="0"/>
                    </a:p>
                  </a:txBody>
                  <a:tcPr marL="91428" marR="91428" marT="45717" marB="45717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93964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 5001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Introduction to Digital Applications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6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593964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ED5111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Digital Media and Learning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6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593964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ED5113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Digital Video Production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6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848522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ED5112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Pedagogical Implication of Digital Media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6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2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593964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ED5102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Digital Publishing</a:t>
                      </a:r>
                      <a:r>
                        <a:rPr lang="en-IE" sz="1800" baseline="0" dirty="0" smtClean="0"/>
                        <a:t> to the Web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6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2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593964"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ED5121, 5122</a:t>
                      </a:r>
                      <a:r>
                        <a:rPr lang="en-IE" sz="1800" baseline="0" dirty="0" smtClean="0"/>
                        <a:t> &amp;</a:t>
                      </a:r>
                      <a:r>
                        <a:rPr lang="en-IE" sz="1800" dirty="0" smtClean="0"/>
                        <a:t> 5123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Main Project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18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 &amp; 2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100 %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</a:tr>
              <a:tr h="339405">
                <a:tc>
                  <a:txBody>
                    <a:bodyPr/>
                    <a:lstStyle/>
                    <a:p>
                      <a:endParaRPr lang="en-IE" sz="180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r>
                        <a:rPr lang="en-IE" sz="1800" dirty="0" smtClean="0"/>
                        <a:t>Grad Diploma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dirty="0" smtClean="0"/>
                        <a:t>48 Credits</a:t>
                      </a:r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en-IE" sz="1800" dirty="0"/>
                    </a:p>
                  </a:txBody>
                  <a:tcPr marL="91428" marR="91428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en-IE" sz="1800" dirty="0"/>
                    </a:p>
                  </a:txBody>
                  <a:tcPr marL="91428" marR="91428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80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Course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Course 5 modules over 2 semesters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Students </a:t>
            </a:r>
            <a:r>
              <a:rPr lang="en-IE" dirty="0" smtClean="0"/>
              <a:t>assigned to Groups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Groups assigned to Tutors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Methods of delivery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Weekly Lectures available from Monday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dirty="0" smtClean="0"/>
              <a:t>Forum to post questions, take part in discussions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IE" dirty="0" smtClean="0"/>
              <a:t>Tutor aim to respond within 24 </a:t>
            </a:r>
            <a:r>
              <a:rPr lang="en-IE" dirty="0" err="1" smtClean="0"/>
              <a:t>hrs</a:t>
            </a:r>
            <a:endParaRPr lang="en-IE" dirty="0" smtClean="0"/>
          </a:p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Assignments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IE" dirty="0" smtClean="0"/>
              <a:t>Semester 1 Assignments submitted online on or before December 2nd</a:t>
            </a:r>
          </a:p>
        </p:txBody>
      </p:sp>
    </p:spTree>
    <p:extLst>
      <p:ext uri="{BB962C8B-B14F-4D97-AF65-F5344CB8AC3E}">
        <p14:creationId xmlns:p14="http://schemas.microsoft.com/office/powerpoint/2010/main" val="21369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Technical Requirements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18025"/>
          </a:xfrm>
        </p:spPr>
        <p:txBody>
          <a:bodyPr>
            <a:normAutofit/>
          </a:bodyPr>
          <a:lstStyle/>
          <a:p>
            <a:r>
              <a:rPr lang="en-IE" dirty="0" smtClean="0"/>
              <a:t>Students must have reliable Internet connection during the course to access resources and submit assignments</a:t>
            </a:r>
            <a:r>
              <a:rPr lang="en-IE" dirty="0" smtClean="0"/>
              <a:t>.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2644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200" dirty="0" smtClean="0"/>
              <a:t>Frequently asked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1412875"/>
            <a:ext cx="8424167" cy="4320381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b="1" dirty="0" smtClean="0"/>
              <a:t>Q. How long will my course take and where will I do it?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dirty="0" smtClean="0"/>
              <a:t>A.  The Graduate Diploma course is one year.  Participants will be required to complete 2 modules in Semester 1 and 2 Modules in Semester 2.  The module for Digital Video will completed where students will  participate in creating a digital video and writing up a detailed report.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b="1" dirty="0" smtClean="0"/>
              <a:t>Q. What is the main project and how many credits is it worth?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dirty="0" smtClean="0"/>
              <a:t>A. The Main Project is considered as 3 modules and is worth 18 credits towards the Graduate Diploma. The main programme commences in Semester 1 and is completed over 9 month. Students will be required to research a special topic and create a digital  solution  as part of their main project.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b="1" dirty="0" smtClean="0"/>
              <a:t>Q. How is the academic year structured?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dirty="0"/>
              <a:t>A</a:t>
            </a:r>
            <a:r>
              <a:rPr lang="en-IE" sz="5600" dirty="0" smtClean="0"/>
              <a:t>. We operate on a </a:t>
            </a:r>
            <a:r>
              <a:rPr lang="en-IE" sz="5600" dirty="0" err="1" smtClean="0"/>
              <a:t>semesterised</a:t>
            </a:r>
            <a:r>
              <a:rPr lang="en-IE" sz="5600" dirty="0" smtClean="0"/>
              <a:t> basis, with two semesters in each academic year. Each semester lasts twelve weeks – nine  teaching weeks followed by a study weeks and then two weeks to complete and submit your assignment.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b="1" dirty="0" smtClean="0"/>
              <a:t>Q. How are the courses structured?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5600" dirty="0" smtClean="0"/>
              <a:t>A. We use a modular framework. You will complete  eight modules in the graduate diploma year. 5 are considered taught modules and 3 which make up your main project will be done under the supervision of  a tutor.  Each module carries a number of credits. A typical year will usually carry  48 credits.</a:t>
            </a:r>
          </a:p>
        </p:txBody>
      </p:sp>
    </p:spTree>
    <p:extLst>
      <p:ext uri="{BB962C8B-B14F-4D97-AF65-F5344CB8AC3E}">
        <p14:creationId xmlns:p14="http://schemas.microsoft.com/office/powerpoint/2010/main" val="196037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6&quot;&gt;&lt;property id=&quot;20148&quot; value=&quot;5&quot;/&gt;&lt;property id=&quot;20300&quot; value=&quot;Slide 8 - &amp;quot;Your Questions&amp;quot;&quot;/&gt;&lt;property id=&quot;20307&quot; value=&quot;268&quot;/&gt;&lt;/object&gt;&lt;object type=&quot;3&quot; unique_id=&quot;10007&quot;&gt;&lt;property id=&quot;20148&quot; value=&quot;5&quot;/&gt;&lt;property id=&quot;20300&quot; value=&quot;Slide 2 - &amp;quot;Meeting Schedule&amp;quot;&quot;/&gt;&lt;property id=&quot;20307&quot; value=&quot;276&quot;/&gt;&lt;/object&gt;&lt;object type=&quot;3&quot; unique_id=&quot;10008&quot;&gt;&lt;property id=&quot;20148&quot; value=&quot;5&quot;/&gt;&lt;property id=&quot;20300&quot; value=&quot;Slide 3 - &amp;quot;Graduate Diploma Programme&amp;quot;&quot;/&gt;&lt;property id=&quot;20307&quot; value=&quot;277&quot;/&gt;&lt;/object&gt;&lt;object type=&quot;3&quot; unique_id=&quot;10009&quot;&gt;&lt;property id=&quot;20148&quot; value=&quot;5&quot;/&gt;&lt;property id=&quot;20300&quot; value=&quot;Slide 4 - &amp;quot;Core Modules &amp;amp; Credits&amp;quot;&quot;/&gt;&lt;property id=&quot;20307&quot; value=&quot;272&quot;/&gt;&lt;/object&gt;&lt;object type=&quot;3&quot; unique_id=&quot;10010&quot;&gt;&lt;property id=&quot;20148&quot; value=&quot;5&quot;/&gt;&lt;property id=&quot;20300&quot; value=&quot;Slide 7 - &amp;quot;Frequently asked Questions&amp;quot;&quot;/&gt;&lt;property id=&quot;20307&quot; value=&quot;273&quot;/&gt;&lt;/object&gt;&lt;object type=&quot;3&quot; unique_id=&quot;10011&quot;&gt;&lt;property id=&quot;20148&quot; value=&quot;5&quot;/&gt;&lt;property id=&quot;20300&quot; value=&quot;Slide 5 - &amp;quot;Course Delivery&amp;quot;&quot;/&gt;&lt;property id=&quot;20307&quot; value=&quot;274&quot;/&gt;&lt;/object&gt;&lt;object type=&quot;3&quot; unique_id=&quot;10012&quot;&gt;&lt;property id=&quot;20148&quot; value=&quot;5&quot;/&gt;&lt;property id=&quot;20300&quot; value=&quot;Slide 6 - &amp;quot;Technical Requirements&amp;quot;&quot;/&gt;&lt;property id=&quot;20307&quot; value=&quot;27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DI UL Presentat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S Gothic"/>
        <a:cs typeface="MS Gothic"/>
      </a:majorFont>
      <a:minorFont>
        <a:latin typeface="Calibri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60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Calibri" pitchFamily="6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60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Calibri" pitchFamily="60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CDI UL Presentation</Template>
  <TotalTime>0</TotalTime>
  <Words>483</Words>
  <Application>Microsoft Office PowerPoint</Application>
  <PresentationFormat>On-screen Show (4:3)</PresentationFormat>
  <Paragraphs>79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CDI UL Presentation</vt:lpstr>
      <vt:lpstr>Graduate Diploma in Digital Media Development for Education </vt:lpstr>
      <vt:lpstr>Meeting Schedule</vt:lpstr>
      <vt:lpstr>Graduate Diploma Programme</vt:lpstr>
      <vt:lpstr>Core Modules &amp; Credits</vt:lpstr>
      <vt:lpstr>Course Delivery</vt:lpstr>
      <vt:lpstr>Technical Requirements</vt:lpstr>
      <vt:lpstr>Frequently asked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2014-08-14T16:11:02Z</dcterms:created>
  <dcterms:modified xsi:type="dcterms:W3CDTF">2014-08-14T16:11:10Z</dcterms:modified>
</cp:coreProperties>
</file>